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64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467544" y="2492896"/>
            <a:ext cx="8361584" cy="2546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7200" dirty="0" smtClean="0">
                <a:solidFill>
                  <a:schemeClr val="accent3">
                    <a:lumMod val="75000"/>
                  </a:schemeClr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Проектно-базирано </a:t>
            </a:r>
            <a:r>
              <a:rPr lang="bg-BG" sz="7200" dirty="0">
                <a:solidFill>
                  <a:schemeClr val="accent3">
                    <a:lumMod val="75000"/>
                  </a:schemeClr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учене </a:t>
            </a:r>
            <a:endParaRPr lang="bg-BG" sz="7200" dirty="0" smtClean="0">
              <a:solidFill>
                <a:schemeClr val="accent3">
                  <a:lumMod val="75000"/>
                </a:schemeClr>
              </a:solidFill>
              <a:latin typeface="Mistral" panose="030907020304070204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7200" dirty="0" smtClean="0">
                <a:solidFill>
                  <a:schemeClr val="accent3">
                    <a:lumMod val="75000"/>
                  </a:schemeClr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чрез </a:t>
            </a:r>
            <a:r>
              <a:rPr lang="bg-BG" sz="7200" dirty="0">
                <a:solidFill>
                  <a:schemeClr val="accent3">
                    <a:lumMod val="75000"/>
                  </a:schemeClr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изкуства</a:t>
            </a:r>
            <a:endParaRPr lang="bg-BG" sz="7200" dirty="0">
              <a:solidFill>
                <a:schemeClr val="accent3">
                  <a:lumMod val="75000"/>
                </a:schemeClr>
              </a:solidFill>
              <a:effectLst/>
              <a:latin typeface="Mistral" panose="030907020304070204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619672" y="476672"/>
            <a:ext cx="674094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g-BG" sz="4800" b="1" dirty="0" smtClean="0">
                <a:ln/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ИНОВАТИВНО УЧИЛИЩЕ </a:t>
            </a:r>
          </a:p>
          <a:p>
            <a:pPr algn="ctr"/>
            <a:r>
              <a:rPr lang="bg-BG" sz="4800" b="1" dirty="0" smtClean="0">
                <a:ln/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СУ „СВ. КЛИМЕНТ ОХРИДСКИ“</a:t>
            </a:r>
          </a:p>
          <a:p>
            <a:pPr algn="ctr"/>
            <a:r>
              <a:rPr lang="bg-BG" sz="4800" b="1" dirty="0">
                <a:ln/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г</a:t>
            </a:r>
            <a:r>
              <a:rPr lang="bg-BG" sz="4800" b="1" dirty="0" smtClean="0">
                <a:ln/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рад Добрич</a:t>
            </a:r>
            <a:endParaRPr lang="bg-BG" sz="4800" b="1" dirty="0">
              <a:ln/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1008256" y="286666"/>
            <a:ext cx="7853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>
                <a:solidFill>
                  <a:schemeClr val="accent3">
                    <a:lumMod val="75000"/>
                  </a:schemeClr>
                </a:solidFill>
              </a:rPr>
              <a:t>Проект „Да бъдем добри“ – октомври 2017– март 2018г.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23528" y="990600"/>
            <a:ext cx="8573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dirty="0" smtClean="0"/>
          </a:p>
          <a:p>
            <a:pPr marL="285750" indent="-285750" algn="just">
              <a:buBlip>
                <a:blip r:embed="rId3"/>
              </a:buBlip>
            </a:pPr>
            <a:r>
              <a:rPr lang="bg-BG" dirty="0" smtClean="0"/>
              <a:t>Класна стая от миналото 27.10.2018 г.</a:t>
            </a:r>
            <a:endParaRPr lang="bg-BG" dirty="0"/>
          </a:p>
          <a:p>
            <a:pPr marL="285750" lvl="0" indent="-285750" algn="just">
              <a:buBlip>
                <a:blip r:embed="rId3"/>
              </a:buBlip>
            </a:pPr>
            <a:r>
              <a:rPr lang="bg-BG" dirty="0"/>
              <a:t>Интердисциплинарен урок „Да бъдем толерантни“, в Деня на толерантността </a:t>
            </a:r>
            <a:r>
              <a:rPr lang="bg-BG" dirty="0" smtClean="0"/>
              <a:t>–</a:t>
            </a:r>
          </a:p>
          <a:p>
            <a:pPr marL="285750" lvl="0" indent="-285750" algn="just">
              <a:buBlip>
                <a:blip r:embed="rId3"/>
              </a:buBlip>
            </a:pPr>
            <a:r>
              <a:rPr lang="bg-BG" dirty="0" smtClean="0"/>
              <a:t> </a:t>
            </a:r>
            <a:r>
              <a:rPr lang="bg-BG" dirty="0"/>
              <a:t>16 ноември 2017г</a:t>
            </a:r>
            <a:r>
              <a:rPr lang="bg-BG" dirty="0" smtClean="0"/>
              <a:t>.</a:t>
            </a:r>
          </a:p>
          <a:p>
            <a:pPr marL="285750" lvl="0" indent="-285750" algn="just">
              <a:buBlip>
                <a:blip r:embed="rId3"/>
              </a:buBlip>
            </a:pPr>
            <a:r>
              <a:rPr lang="bg-BG" dirty="0"/>
              <a:t>21 ноември – Ден на християнското семейство – интердисциплинарен </a:t>
            </a:r>
            <a:r>
              <a:rPr lang="bg-BG" dirty="0" smtClean="0"/>
              <a:t>урок</a:t>
            </a:r>
          </a:p>
          <a:p>
            <a:pPr marL="285750" lvl="0" indent="-285750" algn="just">
              <a:buBlip>
                <a:blip r:embed="rId3"/>
              </a:buBlip>
            </a:pPr>
            <a:r>
              <a:rPr lang="bg-BG" dirty="0" smtClean="0"/>
              <a:t>14 </a:t>
            </a:r>
            <a:r>
              <a:rPr lang="bg-BG" dirty="0"/>
              <a:t>февруари 2018г. - Ден на </a:t>
            </a:r>
            <a:r>
              <a:rPr lang="bg-BG" dirty="0" smtClean="0"/>
              <a:t>приятелството</a:t>
            </a:r>
          </a:p>
          <a:p>
            <a:pPr marL="285750" lvl="0" indent="-285750" algn="just">
              <a:buBlip>
                <a:blip r:embed="rId3"/>
              </a:buBlip>
            </a:pPr>
            <a:r>
              <a:rPr lang="bg-BG" dirty="0"/>
              <a:t>Ден на розовата фланелка – 28 февруари</a:t>
            </a:r>
            <a:endParaRPr lang="bg-BG" b="1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62000" y="3429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ово поле 9"/>
          <p:cNvSpPr txBox="1"/>
          <p:nvPr/>
        </p:nvSpPr>
        <p:spPr>
          <a:xfrm>
            <a:off x="1371600" y="457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g-BG" sz="2400" b="1" dirty="0">
                <a:solidFill>
                  <a:schemeClr val="accent2">
                    <a:lumMod val="75000"/>
                  </a:schemeClr>
                </a:solidFill>
              </a:rPr>
              <a:t>„Да бъдем добри“ – октомври 2017– март 2018г.</a:t>
            </a:r>
          </a:p>
        </p:txBody>
      </p:sp>
      <p:sp>
        <p:nvSpPr>
          <p:cNvPr id="21" name="Текстово поле 20"/>
          <p:cNvSpPr txBox="1"/>
          <p:nvPr/>
        </p:nvSpPr>
        <p:spPr>
          <a:xfrm>
            <a:off x="25768" y="4316490"/>
            <a:ext cx="347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>
                <a:solidFill>
                  <a:schemeClr val="accent2">
                    <a:lumMod val="75000"/>
                  </a:schemeClr>
                </a:solidFill>
              </a:rPr>
              <a:t>Ден на розовата фланелка,</a:t>
            </a:r>
            <a:endParaRPr lang="bg-BG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Текстово поле 21"/>
          <p:cNvSpPr txBox="1"/>
          <p:nvPr/>
        </p:nvSpPr>
        <p:spPr>
          <a:xfrm>
            <a:off x="3285634" y="4890795"/>
            <a:ext cx="2604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</a:rPr>
              <a:t>ПРИЯТЕЛИ!!!</a:t>
            </a:r>
            <a:endParaRPr lang="bg-BG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Сърце 22"/>
          <p:cNvSpPr/>
          <p:nvPr/>
        </p:nvSpPr>
        <p:spPr>
          <a:xfrm>
            <a:off x="304800" y="228600"/>
            <a:ext cx="1143000" cy="1143000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rgbClr val="FF0066"/>
              </a:solidFill>
            </a:endParaRPr>
          </a:p>
        </p:txBody>
      </p:sp>
      <p:pic>
        <p:nvPicPr>
          <p:cNvPr id="5121" name="Picture 1" descr="C:\Users\User\Desktop\2v\27336303_2091308094219948_193786700159211527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1900">
            <a:off x="5105400" y="2362200"/>
            <a:ext cx="3505200" cy="2895600"/>
          </a:xfrm>
          <a:prstGeom prst="rect">
            <a:avLst/>
          </a:prstGeom>
          <a:noFill/>
        </p:spPr>
      </p:pic>
      <p:pic>
        <p:nvPicPr>
          <p:cNvPr id="5122" name="Picture 2" descr="C:\Users\User\Desktop\2v\29138780_2153672077983549_182606157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47800"/>
            <a:ext cx="2746375" cy="2746375"/>
          </a:xfrm>
          <a:prstGeom prst="rect">
            <a:avLst/>
          </a:prstGeom>
          <a:noFill/>
        </p:spPr>
      </p:pic>
      <p:pic>
        <p:nvPicPr>
          <p:cNvPr id="5123" name="Picture 3" descr="C:\Users\User\Desktop\2v\27332213_2091308100886614_6695272689124811799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143000"/>
            <a:ext cx="2698750" cy="2024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60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C:\Users\User\Desktop\2v\29341711_2153672867983470_126184544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85800"/>
            <a:ext cx="5334000" cy="4648200"/>
          </a:xfrm>
          <a:prstGeom prst="rect">
            <a:avLst/>
          </a:prstGeom>
          <a:noFill/>
        </p:spPr>
      </p:pic>
      <p:sp>
        <p:nvSpPr>
          <p:cNvPr id="23" name="5-Point Star 22"/>
          <p:cNvSpPr/>
          <p:nvPr/>
        </p:nvSpPr>
        <p:spPr>
          <a:xfrm>
            <a:off x="3810000" y="5410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7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2v\29341621_2153672264650197_125180509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0"/>
            <a:ext cx="3429000" cy="3429000"/>
          </a:xfrm>
          <a:prstGeom prst="rect">
            <a:avLst/>
          </a:prstGeom>
          <a:noFill/>
        </p:spPr>
      </p:pic>
      <p:pic>
        <p:nvPicPr>
          <p:cNvPr id="30723" name="Picture 3" descr="C:\Users\User\Desktop\2v\29541319_2150123925005031_3541185737142804500_n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00218">
            <a:off x="4445401" y="711601"/>
            <a:ext cx="4171430" cy="4171430"/>
          </a:xfrm>
          <a:prstGeom prst="rect">
            <a:avLst/>
          </a:prstGeom>
          <a:noFill/>
        </p:spPr>
      </p:pic>
      <p:sp>
        <p:nvSpPr>
          <p:cNvPr id="14" name="5-Point Star 13"/>
          <p:cNvSpPr/>
          <p:nvPr/>
        </p:nvSpPr>
        <p:spPr>
          <a:xfrm>
            <a:off x="2590800" y="1143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31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2v\29340867_2153671897983567_183302838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33400"/>
            <a:ext cx="64008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35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107504" y="372619"/>
            <a:ext cx="449739" cy="5102487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algn="just"/>
            <a:r>
              <a:rPr lang="bg-BG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r>
              <a:rPr lang="bg-BG" sz="1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ОБИЧАИ</a:t>
            </a:r>
            <a:endParaRPr lang="bg-BG" sz="1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User\Desktop\2v\JJG_4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5162">
            <a:off x="2864013" y="1260949"/>
            <a:ext cx="5455064" cy="4102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12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2483768" y="390534"/>
            <a:ext cx="57412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dirty="0" smtClean="0">
                <a:solidFill>
                  <a:srgbClr val="0070C0"/>
                </a:solidFill>
                <a:latin typeface="Mistral" panose="03090702030407020403" pitchFamily="66" charset="0"/>
              </a:rPr>
              <a:t>II</a:t>
            </a:r>
            <a:r>
              <a:rPr lang="bg-BG" sz="11000" dirty="0" smtClean="0">
                <a:solidFill>
                  <a:srgbClr val="0070C0"/>
                </a:solidFill>
                <a:latin typeface="Mistral" panose="03090702030407020403" pitchFamily="66" charset="0"/>
              </a:rPr>
              <a:t> В  - </a:t>
            </a:r>
            <a:r>
              <a:rPr lang="bg-BG" sz="6600" dirty="0" smtClean="0">
                <a:solidFill>
                  <a:srgbClr val="002060"/>
                </a:solidFill>
                <a:latin typeface="Mistral" panose="03090702030407020403" pitchFamily="66" charset="0"/>
              </a:rPr>
              <a:t>приятно пътуване във времето !!!</a:t>
            </a:r>
            <a:endParaRPr lang="bg-BG" sz="6600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5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3082054" y="390534"/>
            <a:ext cx="41044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dirty="0" smtClean="0">
                <a:solidFill>
                  <a:srgbClr val="0070C0"/>
                </a:solidFill>
                <a:latin typeface="Mistral" panose="03090702030407020403" pitchFamily="66" charset="0"/>
              </a:rPr>
              <a:t>II</a:t>
            </a:r>
            <a:r>
              <a:rPr lang="bg-BG" sz="11000" dirty="0" smtClean="0">
                <a:solidFill>
                  <a:srgbClr val="0070C0"/>
                </a:solidFill>
                <a:latin typeface="Mistral" panose="03090702030407020403" pitchFamily="66" charset="0"/>
              </a:rPr>
              <a:t> В </a:t>
            </a:r>
            <a:r>
              <a:rPr lang="bg-BG" sz="6600" dirty="0" smtClean="0">
                <a:solidFill>
                  <a:srgbClr val="002060"/>
                </a:solidFill>
                <a:latin typeface="Mistral" panose="03090702030407020403" pitchFamily="66" charset="0"/>
              </a:rPr>
              <a:t>ИНОВАТИВЕН КЛАС</a:t>
            </a:r>
            <a:endParaRPr lang="bg-BG" sz="6600" dirty="0">
              <a:solidFill>
                <a:srgbClr val="002060"/>
              </a:solidFill>
              <a:latin typeface="Mistral" panose="03090702030407020403" pitchFamily="66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423855" y="400506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0" dirty="0" smtClean="0">
                <a:solidFill>
                  <a:srgbClr val="0070C0"/>
                </a:solidFill>
                <a:latin typeface="Mistral" panose="03090702030407020403" pitchFamily="66" charset="0"/>
              </a:rPr>
              <a:t>ТАНЦЬ</a:t>
            </a:r>
            <a:r>
              <a:rPr lang="en-US" sz="8000" dirty="0" smtClean="0">
                <a:solidFill>
                  <a:srgbClr val="0070C0"/>
                </a:solidFill>
                <a:latin typeface="Mistral" panose="03090702030407020403" pitchFamily="66" charset="0"/>
              </a:rPr>
              <a:t>O</a:t>
            </a:r>
            <a:r>
              <a:rPr lang="bg-BG" sz="8000" dirty="0" smtClean="0">
                <a:solidFill>
                  <a:srgbClr val="0070C0"/>
                </a:solidFill>
                <a:latin typeface="Mistral" panose="03090702030407020403" pitchFamily="66" charset="0"/>
              </a:rPr>
              <a:t>РЧЕТА</a:t>
            </a:r>
            <a:endParaRPr lang="bg-BG" sz="8000" dirty="0">
              <a:solidFill>
                <a:srgbClr val="0070C0"/>
              </a:solidFill>
              <a:latin typeface="Mistral" panose="030907020304070204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611560" y="901362"/>
            <a:ext cx="822017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endParaRPr lang="bg-BG" sz="4400" b="1" dirty="0" smtClean="0">
              <a:ln/>
              <a:solidFill>
                <a:srgbClr val="4F81BD">
                  <a:lumMod val="75000"/>
                </a:srgbClr>
              </a:solidFill>
              <a:latin typeface="Mistral" panose="03090702030407020403" pitchFamily="66" charset="0"/>
            </a:endParaRPr>
          </a:p>
          <a:p>
            <a:pPr algn="just"/>
            <a:r>
              <a:rPr lang="bg-BG" sz="3600" dirty="0" smtClean="0">
                <a:solidFill>
                  <a:srgbClr val="002060"/>
                </a:solidFill>
                <a:latin typeface="+mj-lt"/>
              </a:rPr>
              <a:t>	Чрез </a:t>
            </a:r>
            <a:r>
              <a:rPr lang="bg-BG" sz="3600" dirty="0">
                <a:solidFill>
                  <a:srgbClr val="002060"/>
                </a:solidFill>
                <a:latin typeface="+mj-lt"/>
              </a:rPr>
              <a:t>проектно-базирано обучение да се подпомогне изграждането на познавателни структури у учениците на основата на реални ситуации, с помощта на изкуствата, чрез които ученикът да получи нов социален опит</a:t>
            </a:r>
          </a:p>
          <a:p>
            <a:pPr algn="just"/>
            <a:endParaRPr lang="bg-BG" sz="2000" b="1" dirty="0">
              <a:ln/>
              <a:solidFill>
                <a:srgbClr val="4F81BD">
                  <a:lumMod val="75000"/>
                </a:srgbClr>
              </a:solidFill>
              <a:latin typeface="Mistral" panose="03090702030407020403" pitchFamily="66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3995936" y="188051"/>
            <a:ext cx="2563522" cy="1388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8000" dirty="0" smtClean="0">
                <a:solidFill>
                  <a:schemeClr val="accent3">
                    <a:lumMod val="75000"/>
                  </a:schemeClr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ЦЕЛИ </a:t>
            </a:r>
            <a:endParaRPr lang="bg-BG" sz="8000" dirty="0">
              <a:solidFill>
                <a:schemeClr val="accent3">
                  <a:lumMod val="75000"/>
                </a:schemeClr>
              </a:solidFill>
              <a:effectLst/>
              <a:latin typeface="Mistral" panose="030907020304070204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3352800" y="609600"/>
            <a:ext cx="3071674" cy="1064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6000" dirty="0" smtClean="0">
                <a:solidFill>
                  <a:schemeClr val="accent3">
                    <a:lumMod val="75000"/>
                  </a:schemeClr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РЕЗУЛТАТИ</a:t>
            </a:r>
            <a:endParaRPr lang="bg-BG" sz="8000" dirty="0">
              <a:solidFill>
                <a:schemeClr val="accent3">
                  <a:lumMod val="75000"/>
                </a:schemeClr>
              </a:solidFill>
              <a:effectLst/>
              <a:latin typeface="Mistral" panose="030907020304070204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67544" y="1196752"/>
            <a:ext cx="8496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3200" dirty="0" smtClean="0">
                <a:solidFill>
                  <a:srgbClr val="002060"/>
                </a:solidFill>
              </a:rPr>
              <a:t>УЧЕНИКЪТ: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srgbClr val="002060"/>
                </a:solidFill>
              </a:rPr>
              <a:t>активен участник в познавателния </a:t>
            </a:r>
            <a:r>
              <a:rPr lang="bg-BG" sz="3200" dirty="0" smtClean="0">
                <a:solidFill>
                  <a:srgbClr val="002060"/>
                </a:solidFill>
              </a:rPr>
              <a:t>процес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srgbClr val="002060"/>
                </a:solidFill>
              </a:rPr>
              <a:t>нова, активна, творческа, инициативна </a:t>
            </a:r>
            <a:r>
              <a:rPr lang="bg-BG" sz="3200" dirty="0" smtClean="0">
                <a:solidFill>
                  <a:srgbClr val="002060"/>
                </a:solidFill>
              </a:rPr>
              <a:t>личност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srgbClr val="002060"/>
                </a:solidFill>
              </a:rPr>
              <a:t>умее да работи в екип, чрез сътрудничество </a:t>
            </a:r>
            <a:endParaRPr lang="bg-BG" sz="32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srgbClr val="002060"/>
                </a:solidFill>
              </a:rPr>
              <a:t>аргументира и защитава своето </a:t>
            </a:r>
            <a:r>
              <a:rPr lang="bg-BG" sz="3200" dirty="0" smtClean="0">
                <a:solidFill>
                  <a:srgbClr val="002060"/>
                </a:solidFill>
              </a:rPr>
              <a:t>мнение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3200" dirty="0">
                <a:solidFill>
                  <a:srgbClr val="002060"/>
                </a:solidFill>
              </a:rPr>
              <a:t>представя своите идеи </a:t>
            </a:r>
            <a:r>
              <a:rPr lang="bg-BG" sz="3200" dirty="0" smtClean="0">
                <a:solidFill>
                  <a:srgbClr val="002060"/>
                </a:solidFill>
              </a:rPr>
              <a:t>чрез </a:t>
            </a:r>
            <a:r>
              <a:rPr lang="bg-BG" sz="3200" dirty="0">
                <a:solidFill>
                  <a:srgbClr val="002060"/>
                </a:solidFill>
              </a:rPr>
              <a:t>проекти, презентации и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оъгълник 5"/>
          <p:cNvSpPr/>
          <p:nvPr/>
        </p:nvSpPr>
        <p:spPr>
          <a:xfrm>
            <a:off x="3275856" y="384541"/>
            <a:ext cx="2247731" cy="740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4000" dirty="0" smtClean="0">
                <a:solidFill>
                  <a:schemeClr val="accent3">
                    <a:lumMod val="75000"/>
                  </a:schemeClr>
                </a:solidFill>
                <a:latin typeface="Mistral" panose="030907020304070204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ДЕЙНОСТИ </a:t>
            </a:r>
            <a:endParaRPr lang="bg-BG" sz="4000" dirty="0">
              <a:solidFill>
                <a:schemeClr val="accent3">
                  <a:lumMod val="75000"/>
                </a:schemeClr>
              </a:solidFill>
              <a:effectLst/>
              <a:latin typeface="Mistral" panose="030907020304070204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524206" y="1124744"/>
            <a:ext cx="81369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Blip>
                <a:blip r:embed="rId3"/>
              </a:buBlip>
            </a:pPr>
            <a:r>
              <a:rPr lang="bg-BG" sz="2600" b="1" dirty="0" smtClean="0">
                <a:solidFill>
                  <a:srgbClr val="002060"/>
                </a:solidFill>
              </a:rPr>
              <a:t>,,Български народни приказки’’ </a:t>
            </a:r>
            <a:r>
              <a:rPr lang="bg-BG" sz="2600" b="1" dirty="0">
                <a:solidFill>
                  <a:srgbClr val="002060"/>
                </a:solidFill>
              </a:rPr>
              <a:t>– иновативен </a:t>
            </a:r>
            <a:r>
              <a:rPr lang="bg-BG" sz="2600" b="1" dirty="0" smtClean="0">
                <a:solidFill>
                  <a:srgbClr val="002060"/>
                </a:solidFill>
              </a:rPr>
              <a:t>урок/ драматизации  15.09.2017г. – 20.03.2018г.</a:t>
            </a:r>
            <a:endParaRPr lang="bg-BG" sz="2600" b="1" dirty="0">
              <a:solidFill>
                <a:srgbClr val="002060"/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bg-BG" sz="2600" b="1" dirty="0">
                <a:solidFill>
                  <a:schemeClr val="accent3">
                    <a:lumMod val="75000"/>
                  </a:schemeClr>
                </a:solidFill>
              </a:rPr>
              <a:t>Проект „Есен</a:t>
            </a:r>
            <a:r>
              <a:rPr lang="bg-BG" sz="2600" b="1" dirty="0" smtClean="0">
                <a:solidFill>
                  <a:schemeClr val="accent3">
                    <a:lumMod val="75000"/>
                  </a:schemeClr>
                </a:solidFill>
              </a:rPr>
              <a:t>“ – октомври 2017г.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bg-BG" sz="2600" b="1" dirty="0">
                <a:solidFill>
                  <a:srgbClr val="002060"/>
                </a:solidFill>
              </a:rPr>
              <a:t>Проект </a:t>
            </a:r>
            <a:r>
              <a:rPr lang="bg-BG" sz="2600" b="1" dirty="0" smtClean="0">
                <a:solidFill>
                  <a:srgbClr val="002060"/>
                </a:solidFill>
              </a:rPr>
              <a:t>„Велики </a:t>
            </a:r>
            <a:r>
              <a:rPr lang="bg-BG" sz="2600" b="1" dirty="0">
                <a:solidFill>
                  <a:srgbClr val="002060"/>
                </a:solidFill>
              </a:rPr>
              <a:t>българи</a:t>
            </a:r>
            <a:r>
              <a:rPr lang="bg-BG" sz="2600" b="1" dirty="0" smtClean="0">
                <a:solidFill>
                  <a:srgbClr val="002060"/>
                </a:solidFill>
              </a:rPr>
              <a:t>“ - </a:t>
            </a:r>
            <a:r>
              <a:rPr lang="bg-BG" sz="2600" b="1" dirty="0">
                <a:solidFill>
                  <a:srgbClr val="002060"/>
                </a:solidFill>
              </a:rPr>
              <a:t>н</a:t>
            </a:r>
            <a:r>
              <a:rPr lang="bg-BG" sz="2600" b="1" dirty="0" smtClean="0">
                <a:solidFill>
                  <a:srgbClr val="002060"/>
                </a:solidFill>
              </a:rPr>
              <a:t>оември </a:t>
            </a:r>
            <a:r>
              <a:rPr lang="bg-BG" sz="2600" b="1" dirty="0">
                <a:solidFill>
                  <a:srgbClr val="002060"/>
                </a:solidFill>
              </a:rPr>
              <a:t>2017г</a:t>
            </a:r>
            <a:r>
              <a:rPr lang="bg-BG" sz="26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bg-BG" sz="2600" b="1" dirty="0">
                <a:solidFill>
                  <a:schemeClr val="accent3">
                    <a:lumMod val="75000"/>
                  </a:schemeClr>
                </a:solidFill>
              </a:rPr>
              <a:t>Проект „Да бъдем добри</a:t>
            </a:r>
            <a:r>
              <a:rPr lang="bg-BG" sz="2600" b="1" dirty="0" smtClean="0">
                <a:solidFill>
                  <a:schemeClr val="accent3">
                    <a:lumMod val="75000"/>
                  </a:schemeClr>
                </a:solidFill>
              </a:rPr>
              <a:t>“ – октомври 2017– март 2018г.</a:t>
            </a:r>
            <a:endParaRPr lang="bg-BG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bg-BG" sz="2600" b="1" dirty="0" smtClean="0">
                <a:solidFill>
                  <a:schemeClr val="accent3">
                    <a:lumMod val="75000"/>
                  </a:schemeClr>
                </a:solidFill>
              </a:rPr>
              <a:t>Проект ,,Зимни обичаи’’ – декември 2017 г.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bg-BG" sz="2600" b="1" dirty="0">
                <a:solidFill>
                  <a:schemeClr val="accent1">
                    <a:lumMod val="50000"/>
                  </a:schemeClr>
                </a:solidFill>
              </a:rPr>
              <a:t>Проект „Природата  наш дом</a:t>
            </a:r>
            <a:r>
              <a:rPr lang="bg-BG" sz="2600" b="1" dirty="0" smtClean="0">
                <a:solidFill>
                  <a:schemeClr val="accent1">
                    <a:lumMod val="50000"/>
                  </a:schemeClr>
                </a:solidFill>
              </a:rPr>
              <a:t>“ – януари – април 2018г.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bg-BG" sz="2600" b="1" dirty="0" smtClean="0">
                <a:solidFill>
                  <a:schemeClr val="accent3">
                    <a:lumMod val="75000"/>
                  </a:schemeClr>
                </a:solidFill>
              </a:rPr>
              <a:t>Пролетни празници – Баба Марта е при нас, Първа Пролет, „Пъстър Великден“ – март 2018г.</a:t>
            </a:r>
            <a:endParaRPr lang="bg-BG" sz="2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20907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ово поле 9"/>
          <p:cNvSpPr txBox="1"/>
          <p:nvPr/>
        </p:nvSpPr>
        <p:spPr>
          <a:xfrm>
            <a:off x="1763688" y="123004"/>
            <a:ext cx="61206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>
                <a:solidFill>
                  <a:srgbClr val="002060"/>
                </a:solidFill>
              </a:rPr>
              <a:t>„Български народни приказки’’ - драматизации</a:t>
            </a:r>
            <a:endParaRPr lang="bg-BG" sz="2600" b="1" dirty="0">
              <a:solidFill>
                <a:srgbClr val="002060"/>
              </a:solidFill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57201" y="4384596"/>
            <a:ext cx="34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3">
                    <a:lumMod val="50000"/>
                  </a:schemeClr>
                </a:solidFill>
              </a:rPr>
              <a:t>В света на приказните герои</a:t>
            </a:r>
            <a:endParaRPr lang="bg-BG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5601" name="Picture 1" descr="C:\Users\User\Desktop\2v\29345068_2153672611316829_41356010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69628">
            <a:off x="599066" y="980065"/>
            <a:ext cx="3124200" cy="3124200"/>
          </a:xfrm>
          <a:prstGeom prst="rect">
            <a:avLst/>
          </a:prstGeom>
          <a:noFill/>
        </p:spPr>
      </p:pic>
      <p:pic>
        <p:nvPicPr>
          <p:cNvPr id="25603" name="Picture 3" descr="C:\Users\User\Desktop\2v\29341277_2153672334650190_75928934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9111">
            <a:off x="5684732" y="807933"/>
            <a:ext cx="2819400" cy="2819400"/>
          </a:xfrm>
          <a:prstGeom prst="rect">
            <a:avLst/>
          </a:prstGeom>
          <a:noFill/>
        </p:spPr>
      </p:pic>
      <p:pic>
        <p:nvPicPr>
          <p:cNvPr id="10241" name="Picture 1" descr="C:\Users\User\Desktop\2v\29550050_2153672434650180_453030303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590800"/>
            <a:ext cx="2924175" cy="2924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3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ово поле 9"/>
          <p:cNvSpPr txBox="1"/>
          <p:nvPr/>
        </p:nvSpPr>
        <p:spPr>
          <a:xfrm>
            <a:off x="2286000" y="244893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accent3">
                    <a:lumMod val="75000"/>
                  </a:schemeClr>
                </a:solidFill>
              </a:rPr>
              <a:t>Проект„Велики българи“ - 2017/2018 </a:t>
            </a:r>
            <a:endParaRPr lang="bg-BG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533400" y="3962400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rgbClr val="9BBB59">
                    <a:lumMod val="50000"/>
                  </a:srgbClr>
                </a:solidFill>
              </a:rPr>
              <a:t>СИТУАТИВНИ ДЕЙНОСТИ</a:t>
            </a:r>
            <a:endParaRPr lang="bg-BG" sz="1600" dirty="0"/>
          </a:p>
          <a:p>
            <a:pPr marL="285750" lvl="0" indent="-285750" algn="just"/>
            <a:endParaRPr lang="bg-BG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1600" dirty="0" smtClean="0"/>
              <a:t> Патриотично отношение към героите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1600" dirty="0" smtClean="0"/>
              <a:t>Оценяване качествата на героите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1600" b="1" dirty="0" smtClean="0">
                <a:solidFill>
                  <a:srgbClr val="9BBB59">
                    <a:lumMod val="50000"/>
                  </a:srgbClr>
                </a:solidFill>
              </a:rPr>
              <a:t>Екипна работа изработване на постер – признателност и преклонение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g-BG" sz="1600" b="1" dirty="0" smtClean="0">
                <a:solidFill>
                  <a:srgbClr val="9BBB59">
                    <a:lumMod val="50000"/>
                  </a:srgbClr>
                </a:solidFill>
              </a:rPr>
              <a:t>Обърната класна стая</a:t>
            </a:r>
          </a:p>
          <a:p>
            <a:pPr algn="ctr"/>
            <a:endParaRPr lang="bg-BG" sz="1600" b="1" dirty="0">
              <a:solidFill>
                <a:srgbClr val="9BBB59">
                  <a:lumMod val="50000"/>
                </a:srgbClr>
              </a:solidFill>
            </a:endParaRPr>
          </a:p>
        </p:txBody>
      </p:sp>
      <p:pic>
        <p:nvPicPr>
          <p:cNvPr id="22529" name="Picture 1" descr="C:\Users\User\Desktop\2v\29550806_2153671957983561_184584270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025">
            <a:off x="6177394" y="938236"/>
            <a:ext cx="2553439" cy="2111499"/>
          </a:xfrm>
          <a:prstGeom prst="rect">
            <a:avLst/>
          </a:prstGeom>
          <a:noFill/>
        </p:spPr>
      </p:pic>
      <p:pic>
        <p:nvPicPr>
          <p:cNvPr id="22530" name="Picture 2" descr="C:\Users\User\Desktop\2v\29550006_2153673071316783_65068555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9328">
            <a:off x="330854" y="886556"/>
            <a:ext cx="2797040" cy="2447410"/>
          </a:xfrm>
          <a:prstGeom prst="rect">
            <a:avLst/>
          </a:prstGeom>
          <a:noFill/>
        </p:spPr>
      </p:pic>
      <p:pic>
        <p:nvPicPr>
          <p:cNvPr id="9217" name="Picture 1" descr="C:\Users\User\Desktop\2v\29547215_2153672587983498_810573585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600200"/>
            <a:ext cx="2819400" cy="2911475"/>
          </a:xfrm>
          <a:prstGeom prst="rect">
            <a:avLst/>
          </a:prstGeom>
          <a:noFill/>
        </p:spPr>
      </p:pic>
      <p:sp>
        <p:nvSpPr>
          <p:cNvPr id="8" name="5-Point Star 7"/>
          <p:cNvSpPr/>
          <p:nvPr/>
        </p:nvSpPr>
        <p:spPr>
          <a:xfrm>
            <a:off x="3276600" y="990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0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ово поле 9"/>
          <p:cNvSpPr txBox="1"/>
          <p:nvPr/>
        </p:nvSpPr>
        <p:spPr>
          <a:xfrm>
            <a:off x="64788" y="966651"/>
            <a:ext cx="4507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600" b="1" dirty="0" smtClean="0">
                <a:solidFill>
                  <a:srgbClr val="9BBB59">
                    <a:lumMod val="75000"/>
                  </a:srgbClr>
                </a:solidFill>
              </a:rPr>
              <a:t>Доброта, Приятелство, толерантност</a:t>
            </a: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57200" y="4724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 smtClean="0"/>
              <a:t>Приятелството – 13.02.2018</a:t>
            </a:r>
            <a:endParaRPr lang="bg-BG" sz="2000" dirty="0" smtClean="0"/>
          </a:p>
        </p:txBody>
      </p:sp>
      <p:pic>
        <p:nvPicPr>
          <p:cNvPr id="2064" name="Picture 16" descr="C:\Users\User\Desktop\2v\29550907_2153672651316825_115273632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95494">
            <a:off x="5177843" y="559163"/>
            <a:ext cx="3384034" cy="3669376"/>
          </a:xfrm>
          <a:prstGeom prst="rect">
            <a:avLst/>
          </a:prstGeom>
          <a:noFill/>
        </p:spPr>
      </p:pic>
      <p:pic>
        <p:nvPicPr>
          <p:cNvPr id="2065" name="Picture 17" descr="C:\Users\User\Desktop\2v\29550608_2153672914650132_117124364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95600"/>
            <a:ext cx="2982912" cy="2982912"/>
          </a:xfrm>
          <a:prstGeom prst="rect">
            <a:avLst/>
          </a:prstGeom>
          <a:noFill/>
        </p:spPr>
      </p:pic>
      <p:pic>
        <p:nvPicPr>
          <p:cNvPr id="8193" name="Picture 1" descr="C:\Users\User\Desktop\2v\29547464_2153673124650111_523865017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905000"/>
            <a:ext cx="2760663" cy="2760662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>
          <a:xfrm>
            <a:off x="3810000" y="1600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2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1906705" y="404664"/>
            <a:ext cx="50887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bg-BG" sz="2600" b="1" dirty="0" smtClean="0">
                <a:solidFill>
                  <a:srgbClr val="002060"/>
                </a:solidFill>
              </a:rPr>
              <a:t>Усмивки и обич -  гостуваме на 2а</a:t>
            </a:r>
            <a:endParaRPr lang="bg-BG" sz="2600" b="1" dirty="0">
              <a:solidFill>
                <a:srgbClr val="002060"/>
              </a:solidFill>
            </a:endParaRPr>
          </a:p>
        </p:txBody>
      </p:sp>
      <p:pic>
        <p:nvPicPr>
          <p:cNvPr id="7169" name="Picture 1" descr="C:\Users\User\Desktop\2v\29547055_2153673267983430_1052703745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79266">
            <a:off x="684148" y="1674641"/>
            <a:ext cx="3645806" cy="3274690"/>
          </a:xfrm>
          <a:prstGeom prst="rect">
            <a:avLst/>
          </a:prstGeom>
          <a:noFill/>
        </p:spPr>
      </p:pic>
      <p:pic>
        <p:nvPicPr>
          <p:cNvPr id="7170" name="Picture 2" descr="C:\Users\User\Desktop\2v\29341523_2153672564650167_197859259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95400"/>
            <a:ext cx="4310062" cy="4310062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1143000" y="685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73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297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72</cp:revision>
  <dcterms:created xsi:type="dcterms:W3CDTF">2014-05-12T04:44:22Z</dcterms:created>
  <dcterms:modified xsi:type="dcterms:W3CDTF">2018-03-26T13:33:01Z</dcterms:modified>
</cp:coreProperties>
</file>